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59" r:id="rId5"/>
    <p:sldId id="261" r:id="rId6"/>
    <p:sldId id="260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6" r:id="rId18"/>
    <p:sldId id="272" r:id="rId19"/>
    <p:sldId id="278" r:id="rId20"/>
    <p:sldId id="280" r:id="rId21"/>
    <p:sldId id="279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2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7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86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0218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447331" y="1853754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5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6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8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2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4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9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2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B2066-B528-4FEE-9203-A8F09BEFDF0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E9A1913-6DFA-4C91-BC91-67A5CF38B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alog.com/en/design-center/processors-and-dsp/evaluation-and-development-software/ss_sigst_02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odevelopers.com/Software/ASD/setup.ex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Active Speaker Test Bed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Having Fun with Loudspeakers with DSP and Arduino CPU’s</a:t>
            </a:r>
          </a:p>
        </p:txBody>
      </p:sp>
    </p:spTree>
    <p:extLst>
      <p:ext uri="{BB962C8B-B14F-4D97-AF65-F5344CB8AC3E}">
        <p14:creationId xmlns:p14="http://schemas.microsoft.com/office/powerpoint/2010/main" val="179427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 Part 1:  </a:t>
            </a:r>
            <a:r>
              <a:rPr lang="en-US" dirty="0" err="1"/>
              <a:t>SigmaStudio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Actually not required if a “standard” DSP configuration is used (see next page)</a:t>
            </a:r>
          </a:p>
          <a:p>
            <a:r>
              <a:rPr lang="en-US" dirty="0"/>
              <a:t>Required if you want to experiment with custom DSP configurations</a:t>
            </a:r>
          </a:p>
          <a:p>
            <a:pPr lvl="1"/>
            <a:r>
              <a:rPr lang="en-US" dirty="0"/>
              <a:t>We will be testing the </a:t>
            </a:r>
            <a:r>
              <a:rPr lang="en-US" dirty="0" err="1"/>
              <a:t>SuperBass</a:t>
            </a:r>
            <a:r>
              <a:rPr lang="en-US" dirty="0"/>
              <a:t> and Phat-Stereo algorithms “down the road”</a:t>
            </a:r>
          </a:p>
          <a:p>
            <a:pPr lvl="1"/>
            <a:r>
              <a:rPr lang="en-US" dirty="0"/>
              <a:t>Small box configurations will also need dynamic volume control</a:t>
            </a:r>
          </a:p>
          <a:p>
            <a:r>
              <a:rPr lang="en-US" dirty="0"/>
              <a:t>Required if you really want to understand how the ADAU1701 works</a:t>
            </a:r>
          </a:p>
          <a:p>
            <a:r>
              <a:rPr lang="en-US" dirty="0"/>
              <a:t>Available at </a:t>
            </a:r>
            <a:r>
              <a:rPr lang="en-US" dirty="0">
                <a:hlinkClick r:id="rId2"/>
              </a:rPr>
              <a:t>http://www.analog.com/en/design-center/processors-and-dsp/evaluation-and-development-software/ss_sigst_02.html</a:t>
            </a:r>
            <a:endParaRPr lang="en-US" dirty="0"/>
          </a:p>
          <a:p>
            <a:r>
              <a:rPr lang="en-US" dirty="0"/>
              <a:t>The test bed project will not explore using </a:t>
            </a:r>
            <a:r>
              <a:rPr lang="en-US" dirty="0" err="1"/>
              <a:t>SigmaStudio</a:t>
            </a:r>
            <a:r>
              <a:rPr lang="en-US" dirty="0"/>
              <a:t> in detail, but will reference the software on many occasions, so familiarity with this tool will be helpful</a:t>
            </a:r>
          </a:p>
        </p:txBody>
      </p:sp>
    </p:spTree>
    <p:extLst>
      <p:ext uri="{BB962C8B-B14F-4D97-AF65-F5344CB8AC3E}">
        <p14:creationId xmlns:p14="http://schemas.microsoft.com/office/powerpoint/2010/main" val="393774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“Default” </a:t>
            </a:r>
            <a:r>
              <a:rPr lang="en-US" dirty="0" err="1"/>
              <a:t>SigmaStudio</a:t>
            </a:r>
            <a:r>
              <a:rPr lang="en-US" dirty="0"/>
              <a:t>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35" y="1411941"/>
            <a:ext cx="9832210" cy="52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that </a:t>
            </a:r>
            <a:r>
              <a:rPr lang="en-US" dirty="0" err="1"/>
              <a:t>SigmaStudio</a:t>
            </a:r>
            <a:r>
              <a:rPr lang="en-US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3456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Kind of complicated looking, eh?.  But again, you can just use this as is…you don’t have to work with </a:t>
            </a:r>
            <a:r>
              <a:rPr lang="en-US" dirty="0" err="1"/>
              <a:t>SigmaStudio</a:t>
            </a:r>
            <a:r>
              <a:rPr lang="en-US" dirty="0"/>
              <a:t> unless you want to.</a:t>
            </a:r>
          </a:p>
          <a:p>
            <a:r>
              <a:rPr lang="en-US" dirty="0"/>
              <a:t>Each of those blocks is a “cell”, and most of them are digital </a:t>
            </a:r>
            <a:r>
              <a:rPr lang="en-US" dirty="0" err="1"/>
              <a:t>biquads</a:t>
            </a:r>
            <a:endParaRPr lang="en-US" dirty="0"/>
          </a:p>
          <a:p>
            <a:pPr lvl="1"/>
            <a:r>
              <a:rPr lang="en-US" dirty="0" err="1"/>
              <a:t>Biquads</a:t>
            </a:r>
            <a:r>
              <a:rPr lang="en-US" dirty="0"/>
              <a:t> require 5 instructions, other cells typically require 1 to 3 instructions per audio sample</a:t>
            </a:r>
          </a:p>
          <a:p>
            <a:pPr lvl="1"/>
            <a:r>
              <a:rPr lang="en-US" dirty="0"/>
              <a:t>The ADAU1701 executes 1024 instructions every audio sample, so you can have ~200 </a:t>
            </a:r>
            <a:r>
              <a:rPr lang="en-US" dirty="0" err="1"/>
              <a:t>biquads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err="1"/>
              <a:t>biquad</a:t>
            </a:r>
            <a:r>
              <a:rPr lang="en-US" dirty="0"/>
              <a:t> can implement a 2-pole filter, so this chip has plenty of DSP resources</a:t>
            </a:r>
          </a:p>
          <a:p>
            <a:r>
              <a:rPr lang="en-US" dirty="0"/>
              <a:t>On the left:  Input selection (analog/SPDIF) and Master Volume Control</a:t>
            </a:r>
          </a:p>
          <a:p>
            <a:r>
              <a:rPr lang="en-US" dirty="0"/>
              <a:t>On the top:  12 </a:t>
            </a:r>
            <a:r>
              <a:rPr lang="en-US" dirty="0" err="1"/>
              <a:t>biquads</a:t>
            </a:r>
            <a:r>
              <a:rPr lang="en-US" dirty="0"/>
              <a:t> (for 9-channel equalizer and BSC filter plus two “spares”)</a:t>
            </a:r>
          </a:p>
          <a:p>
            <a:r>
              <a:rPr lang="en-US" dirty="0"/>
              <a:t>In the middle:  6 channels, with 8 </a:t>
            </a:r>
            <a:r>
              <a:rPr lang="en-US" dirty="0" err="1"/>
              <a:t>biquads</a:t>
            </a:r>
            <a:r>
              <a:rPr lang="en-US" dirty="0"/>
              <a:t> for each channel</a:t>
            </a:r>
          </a:p>
          <a:p>
            <a:pPr lvl="1"/>
            <a:r>
              <a:rPr lang="en-US" dirty="0"/>
              <a:t>Enough for a very steep 16-pole filter for each channel, if you want</a:t>
            </a:r>
          </a:p>
          <a:p>
            <a:r>
              <a:rPr lang="en-US" dirty="0"/>
              <a:t>Toward the right side:  Delay for each channel (180 audio samples)</a:t>
            </a:r>
          </a:p>
          <a:p>
            <a:r>
              <a:rPr lang="en-US" dirty="0"/>
              <a:t>On the right:  4 analog outputs and 2 serial (I2S outputs)</a:t>
            </a:r>
          </a:p>
          <a:p>
            <a:pPr lvl="1"/>
            <a:r>
              <a:rPr lang="en-US" dirty="0"/>
              <a:t>Enough for a stereo 3-way crossover if we add a serial DAC</a:t>
            </a:r>
          </a:p>
        </p:txBody>
      </p:sp>
    </p:spTree>
    <p:extLst>
      <p:ext uri="{BB962C8B-B14F-4D97-AF65-F5344CB8AC3E}">
        <p14:creationId xmlns:p14="http://schemas.microsoft.com/office/powerpoint/2010/main" val="171874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Speaker Designer (ASD)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638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Developed by the author mostly for “personal use”</a:t>
            </a:r>
          </a:p>
          <a:p>
            <a:pPr lvl="1"/>
            <a:r>
              <a:rPr lang="en-US" dirty="0"/>
              <a:t>Started out many years ago as Excel macros, so code is in VB.net</a:t>
            </a:r>
          </a:p>
          <a:p>
            <a:r>
              <a:rPr lang="en-US" dirty="0"/>
              <a:t>Comprehensive loudspeaker design tool</a:t>
            </a:r>
          </a:p>
          <a:p>
            <a:pPr lvl="1"/>
            <a:r>
              <a:rPr lang="en-US" dirty="0"/>
              <a:t>Box modeling, baffle diffraction modeler, and amplifier models</a:t>
            </a:r>
          </a:p>
          <a:p>
            <a:pPr lvl="1"/>
            <a:r>
              <a:rPr lang="en-US" dirty="0"/>
              <a:t>DSP processing (math models of the DSP operations)</a:t>
            </a:r>
          </a:p>
          <a:p>
            <a:pPr lvl="1"/>
            <a:r>
              <a:rPr lang="en-US" dirty="0"/>
              <a:t>FRD/ZMA formatting/processing tools (including minimum phase extraction)</a:t>
            </a:r>
          </a:p>
          <a:p>
            <a:r>
              <a:rPr lang="en-US" dirty="0"/>
              <a:t>Can accommodate just about any DSP board</a:t>
            </a:r>
          </a:p>
          <a:p>
            <a:pPr lvl="1"/>
            <a:r>
              <a:rPr lang="en-US" dirty="0"/>
              <a:t>Started out as a tool for designing with the TAS3004, then the STA308/STA328, and now ADAU1701</a:t>
            </a:r>
          </a:p>
          <a:p>
            <a:pPr lvl="1"/>
            <a:r>
              <a:rPr lang="en-US" dirty="0"/>
              <a:t>Models DSP boards and their configurations, such as channel assignments</a:t>
            </a:r>
          </a:p>
          <a:p>
            <a:pPr lvl="1"/>
            <a:r>
              <a:rPr lang="en-US" dirty="0"/>
              <a:t>Models the registers and features in support chips such as ADC’s, DAC’s and delay IC’s</a:t>
            </a:r>
          </a:p>
          <a:p>
            <a:pPr lvl="1"/>
            <a:r>
              <a:rPr lang="en-US" dirty="0"/>
              <a:t>Provides real-time control of DSP via USB interface</a:t>
            </a:r>
          </a:p>
          <a:p>
            <a:r>
              <a:rPr lang="en-US" dirty="0"/>
              <a:t>Real-time control interface communicates with 68S08 micro or Arduino software</a:t>
            </a:r>
          </a:p>
          <a:p>
            <a:r>
              <a:rPr lang="en-US" dirty="0"/>
              <a:t>Database tools for drivers and TS parameters</a:t>
            </a:r>
          </a:p>
          <a:p>
            <a:r>
              <a:rPr lang="en-US" dirty="0"/>
              <a:t>Free download (executable) at </a:t>
            </a:r>
            <a:r>
              <a:rPr lang="en-US" dirty="0">
                <a:hlinkClick r:id="rId2"/>
              </a:rPr>
              <a:t>http://www.audiodevelopers.com/Software/ASD/setup.exe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3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ASD in the Test 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use ASD to predict the performance of an active speaker</a:t>
            </a:r>
          </a:p>
          <a:p>
            <a:pPr lvl="1"/>
            <a:r>
              <a:rPr lang="en-US" dirty="0"/>
              <a:t>Import driver measurements</a:t>
            </a:r>
          </a:p>
          <a:p>
            <a:pPr lvl="1"/>
            <a:r>
              <a:rPr lang="en-US" dirty="0"/>
              <a:t>Interactively adjust the filters, delay and volume needed to achieve the desired results</a:t>
            </a:r>
          </a:p>
          <a:p>
            <a:pPr lvl="1"/>
            <a:r>
              <a:rPr lang="en-US" dirty="0"/>
              <a:t>Download the filter parameters to the Arduino board (new feature to be developed)</a:t>
            </a:r>
          </a:p>
          <a:p>
            <a:r>
              <a:rPr lang="en-US" dirty="0"/>
              <a:t>ASD processes the output of the </a:t>
            </a:r>
            <a:r>
              <a:rPr lang="en-US" dirty="0" err="1"/>
              <a:t>SigmaStudio</a:t>
            </a:r>
            <a:r>
              <a:rPr lang="en-US" dirty="0"/>
              <a:t> compiler</a:t>
            </a:r>
          </a:p>
          <a:p>
            <a:pPr lvl="1"/>
            <a:r>
              <a:rPr lang="en-US" dirty="0"/>
              <a:t>This may become a stand-alone tool, but right now it is bundled with ASD</a:t>
            </a:r>
          </a:p>
          <a:p>
            <a:r>
              <a:rPr lang="en-US" dirty="0"/>
              <a:t>ASD will be used to “debug” and control the ADAU1701</a:t>
            </a:r>
          </a:p>
          <a:p>
            <a:pPr lvl="1"/>
            <a:r>
              <a:rPr lang="en-US" dirty="0"/>
              <a:t>It reads and displays the ADAU1701 memory and Registers</a:t>
            </a:r>
          </a:p>
          <a:p>
            <a:pPr lvl="1"/>
            <a:r>
              <a:rPr lang="en-US" dirty="0"/>
              <a:t>It can provide much more control than the local LCD/keypad user interface</a:t>
            </a:r>
          </a:p>
          <a:p>
            <a:pPr lvl="1"/>
            <a:r>
              <a:rPr lang="en-US" dirty="0"/>
              <a:t>It can program an EEPROM for ADAU1701 boards so equipped (such as the Sure DSP)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2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Code, Part 1:  ASD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3265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Responds to commands from USB interface to manage ADAU1701 in real time</a:t>
            </a:r>
          </a:p>
          <a:p>
            <a:r>
              <a:rPr lang="en-US" dirty="0"/>
              <a:t>Commands use a command code followed by parameter data</a:t>
            </a:r>
          </a:p>
          <a:p>
            <a:r>
              <a:rPr lang="en-US" dirty="0"/>
              <a:t>Data is received as ASCII characters</a:t>
            </a:r>
          </a:p>
          <a:p>
            <a:pPr lvl="1"/>
            <a:r>
              <a:rPr lang="en-US" dirty="0"/>
              <a:t>Example:  0x45 is received as ASCII ‘4’ (Dec 52) followed by ‘5’ (Dec 53)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19565"/>
              </p:ext>
            </p:extLst>
          </p:nvPr>
        </p:nvGraphicFramePr>
        <p:xfrm>
          <a:off x="1787195" y="3469719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144">
                  <a:extLst>
                    <a:ext uri="{9D8B030D-6E8A-4147-A177-3AD203B41FA5}">
                      <a16:colId xmlns:a16="http://schemas.microsoft.com/office/drawing/2014/main" val="3210009930"/>
                    </a:ext>
                  </a:extLst>
                </a:gridCol>
                <a:gridCol w="3281856">
                  <a:extLst>
                    <a:ext uri="{9D8B030D-6E8A-4147-A177-3AD203B41FA5}">
                      <a16:colId xmlns:a16="http://schemas.microsoft.com/office/drawing/2014/main" val="3518290885"/>
                    </a:ext>
                  </a:extLst>
                </a:gridCol>
                <a:gridCol w="706820">
                  <a:extLst>
                    <a:ext uri="{9D8B030D-6E8A-4147-A177-3AD203B41FA5}">
                      <a16:colId xmlns:a16="http://schemas.microsoft.com/office/drawing/2014/main" val="3155752375"/>
                    </a:ext>
                  </a:extLst>
                </a:gridCol>
                <a:gridCol w="3357180">
                  <a:extLst>
                    <a:ext uri="{9D8B030D-6E8A-4147-A177-3AD203B41FA5}">
                      <a16:colId xmlns:a16="http://schemas.microsoft.com/office/drawing/2014/main" val="3170213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80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dead or alive test--no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Master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4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Set I2C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Channel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7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Set I2C MSB </a:t>
                      </a:r>
                      <a:r>
                        <a:rPr lang="en-US" sz="1200" dirty="0" err="1"/>
                        <a:t>subaddress</a:t>
                      </a:r>
                      <a:r>
                        <a:rPr lang="en-US" sz="1200" dirty="0"/>
                        <a:t> for 16-bit addresses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5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Variable length I2C 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Filter Spec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42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Read from I2C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Input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5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Read a block from I2C addresses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Parameter RAM block save/load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0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Mute/unmute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97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59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Code, Part 2:  LCD/Keypad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LCD interface is table-driven and fairly easy to modify (if you want)</a:t>
            </a:r>
          </a:p>
          <a:p>
            <a:pPr lvl="1"/>
            <a:r>
              <a:rPr lang="en-US" dirty="0"/>
              <a:t>Someone could easily write a graphical tool to create the tables – left as an exercise</a:t>
            </a:r>
          </a:p>
          <a:p>
            <a:r>
              <a:rPr lang="en-US" dirty="0"/>
              <a:t>The table consists of the pages and fields on each page.  Each field has a list of values that are specified in the table</a:t>
            </a:r>
          </a:p>
          <a:p>
            <a:pPr lvl="1"/>
            <a:r>
              <a:rPr lang="en-US" dirty="0"/>
              <a:t>The Up and Down keys select the next or previous values</a:t>
            </a:r>
          </a:p>
          <a:p>
            <a:pPr lvl="1"/>
            <a:r>
              <a:rPr lang="en-US" dirty="0"/>
              <a:t>The Left and Right keys select the next field or go to the next page if at the last field</a:t>
            </a:r>
          </a:p>
          <a:p>
            <a:r>
              <a:rPr lang="en-US" dirty="0"/>
              <a:t>Whenever a value is changed, the DSP is updated with the new values</a:t>
            </a:r>
          </a:p>
          <a:p>
            <a:r>
              <a:rPr lang="en-US" dirty="0"/>
              <a:t>Whenever a new page is selected, the HCI state is saved to EEPROM.</a:t>
            </a:r>
          </a:p>
          <a:p>
            <a:r>
              <a:rPr lang="en-US" dirty="0"/>
              <a:t>On boot-up the HCI state is restored from EEPROM</a:t>
            </a:r>
          </a:p>
          <a:p>
            <a:r>
              <a:rPr lang="en-US" dirty="0"/>
              <a:t>A rotary encoder or IR interface can mimic the keypad operation</a:t>
            </a:r>
          </a:p>
        </p:txBody>
      </p:sp>
    </p:spTree>
    <p:extLst>
      <p:ext uri="{BB962C8B-B14F-4D97-AF65-F5344CB8AC3E}">
        <p14:creationId xmlns:p14="http://schemas.microsoft.com/office/powerpoint/2010/main" val="309173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451579" y="2015732"/>
            <a:ext cx="9603275" cy="42021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Currently supports 6 crossover types at 7 frequencies</a:t>
            </a:r>
          </a:p>
          <a:p>
            <a:pPr lvl="1"/>
            <a:r>
              <a:rPr lang="en-US" dirty="0"/>
              <a:t>None,  B-W 1, B-W 3, L-R 2, L-R 4, L-R 8, at 1200, 1600, 2000, 2400, 2800, 3200, 3600Hz</a:t>
            </a:r>
          </a:p>
          <a:p>
            <a:r>
              <a:rPr lang="en-US" dirty="0"/>
              <a:t>Baffle Step at 8 frequencies between 300Hz and 1KHz; 0 to 6db for each frequency</a:t>
            </a:r>
          </a:p>
          <a:p>
            <a:r>
              <a:rPr lang="en-US" dirty="0"/>
              <a:t>Master volume and volume trims for each channel</a:t>
            </a:r>
          </a:p>
          <a:p>
            <a:r>
              <a:rPr lang="en-US" dirty="0"/>
              <a:t>Delay for each channel </a:t>
            </a:r>
          </a:p>
          <a:p>
            <a:r>
              <a:rPr lang="en-US" dirty="0"/>
              <a:t>Input Select (analog vs SPDIF—not implemented)</a:t>
            </a:r>
          </a:p>
          <a:p>
            <a:r>
              <a:rPr lang="en-US" dirty="0"/>
              <a:t>9-band EQ</a:t>
            </a:r>
          </a:p>
          <a:p>
            <a:pPr lvl="1"/>
            <a:r>
              <a:rPr lang="en-US" dirty="0"/>
              <a:t>50, 80, 300, 600, 900, 2000, 5000, 8000, 13000Hz</a:t>
            </a:r>
          </a:p>
          <a:p>
            <a:pPr lvl="1"/>
            <a:r>
              <a:rPr lang="en-US" dirty="0"/>
              <a:t>-10db to +10db in 2db steps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LCD/Keypad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60" y="3891822"/>
            <a:ext cx="4109720" cy="2626360"/>
          </a:xfrm>
        </p:spPr>
      </p:pic>
    </p:spTree>
    <p:extLst>
      <p:ext uri="{BB962C8B-B14F-4D97-AF65-F5344CB8AC3E}">
        <p14:creationId xmlns:p14="http://schemas.microsoft.com/office/powerpoint/2010/main" val="37757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Code, Part 3:  DSP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IIR coefficients for crossovers are recalculated every time the value changes</a:t>
            </a:r>
          </a:p>
          <a:p>
            <a:pPr lvl="1"/>
            <a:r>
              <a:rPr lang="en-US" dirty="0"/>
              <a:t>Uses 32 bit floating point math library</a:t>
            </a:r>
          </a:p>
          <a:p>
            <a:pPr lvl="1"/>
            <a:r>
              <a:rPr lang="en-US" dirty="0"/>
              <a:t>Noticeable “lag” due to 8 bit CPU, but less than ½ second for 8-pole crossover</a:t>
            </a:r>
          </a:p>
          <a:p>
            <a:pPr lvl="1"/>
            <a:r>
              <a:rPr lang="en-US" dirty="0"/>
              <a:t>Teensy boards with M4 Cortex processor have no noticeable delay (hardware floating point)</a:t>
            </a:r>
          </a:p>
          <a:p>
            <a:r>
              <a:rPr lang="en-US" dirty="0"/>
              <a:t>Peaking filters (EQ) and shelving filters (BSC) coefficients recalculated in near real time</a:t>
            </a:r>
          </a:p>
          <a:p>
            <a:r>
              <a:rPr lang="en-US" dirty="0"/>
              <a:t>Coefficients sent to the ADAU1701, which actually implements the filters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Safeload</a:t>
            </a:r>
            <a:r>
              <a:rPr lang="en-US" dirty="0"/>
              <a:t> registers to minimize pops and clicks from filter settling</a:t>
            </a:r>
          </a:p>
          <a:p>
            <a:r>
              <a:rPr lang="en-US" dirty="0"/>
              <a:t>Relatively compact code:  easily expanded for more DSP, even for the 8-bit micros</a:t>
            </a:r>
          </a:p>
        </p:txBody>
      </p:sp>
    </p:spTree>
    <p:extLst>
      <p:ext uri="{BB962C8B-B14F-4D97-AF65-F5344CB8AC3E}">
        <p14:creationId xmlns:p14="http://schemas.microsoft.com/office/powerpoint/2010/main" val="3669281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Can I do with this Testbed?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already works—you can use this right away for stereo 2-way speakers</a:t>
            </a:r>
          </a:p>
          <a:p>
            <a:pPr lvl="1"/>
            <a:r>
              <a:rPr lang="en-US" dirty="0"/>
              <a:t>Select a crossover,  add BSC and some EQ using the LCD display and you can have a nice speaker</a:t>
            </a:r>
          </a:p>
          <a:p>
            <a:pPr lvl="1"/>
            <a:r>
              <a:rPr lang="en-US" dirty="0"/>
              <a:t>Or, use ASD to interactively design active speakers using a more sophisticated user interface</a:t>
            </a:r>
          </a:p>
          <a:p>
            <a:pPr lvl="1"/>
            <a:r>
              <a:rPr lang="en-US" dirty="0"/>
              <a:t>And hopefully the PE community will help develop new “pre-engineered” solutions that you can download into the Arduino</a:t>
            </a:r>
          </a:p>
          <a:p>
            <a:r>
              <a:rPr lang="en-US" dirty="0"/>
              <a:t>But, you also have the option to change the code in the Arduino</a:t>
            </a:r>
          </a:p>
          <a:p>
            <a:pPr lvl="1"/>
            <a:r>
              <a:rPr lang="en-US" dirty="0"/>
              <a:t>Example:  modify the code so that each DSP board provides a 3-way crossover</a:t>
            </a:r>
          </a:p>
          <a:p>
            <a:pPr lvl="1"/>
            <a:r>
              <a:rPr lang="en-US" dirty="0"/>
              <a:t>This requires some coding proficiency, but there is a lot of support for Arduino code development</a:t>
            </a:r>
          </a:p>
          <a:p>
            <a:r>
              <a:rPr lang="en-US" dirty="0"/>
              <a:t>And you can change the code for the DSP with </a:t>
            </a:r>
            <a:r>
              <a:rPr lang="en-US" dirty="0" err="1"/>
              <a:t>SigmaStudio</a:t>
            </a:r>
            <a:endParaRPr lang="en-US" dirty="0"/>
          </a:p>
          <a:p>
            <a:pPr lvl="1"/>
            <a:r>
              <a:rPr lang="en-US" dirty="0"/>
              <a:t>Examples:  24-channel EQ;  add bass management algorithms, add dynamics processing etc.</a:t>
            </a:r>
          </a:p>
          <a:p>
            <a:pPr lvl="1"/>
            <a:r>
              <a:rPr lang="en-US" dirty="0"/>
              <a:t>This requires a fair amount of understanding of how the DSP works, plus coding proficiency, but for some people this will open some new doors…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6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Road Ahead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First we build a DSP test bed</a:t>
            </a:r>
          </a:p>
          <a:p>
            <a:r>
              <a:rPr lang="en-US"/>
              <a:t>Then we build an active speaker from a proven passive design, using the test bed</a:t>
            </a:r>
          </a:p>
          <a:p>
            <a:r>
              <a:rPr lang="en-US"/>
              <a:t>Then we add a DSP-based subwoofer</a:t>
            </a:r>
          </a:p>
          <a:p>
            <a:r>
              <a:rPr lang="en-US"/>
              <a:t>Then we make a DSP plate amp</a:t>
            </a:r>
          </a:p>
          <a:p>
            <a:r>
              <a:rPr lang="en-US"/>
              <a:t>Then we make a nice active speaker with high WAF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0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Skills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will need use the Arduino Integrated Design Environment (IDE)</a:t>
            </a:r>
          </a:p>
          <a:p>
            <a:pPr lvl="1"/>
            <a:r>
              <a:rPr lang="en-US" dirty="0"/>
              <a:t>The CPU needs to have the right code, and it will be “empty” when you buy it</a:t>
            </a:r>
          </a:p>
          <a:p>
            <a:pPr lvl="1"/>
            <a:r>
              <a:rPr lang="en-US" dirty="0"/>
              <a:t>Fortunately, there are many online tutorials for getting started with the Arduino IDE</a:t>
            </a:r>
          </a:p>
          <a:p>
            <a:pPr lvl="1"/>
            <a:r>
              <a:rPr lang="en-US" dirty="0"/>
              <a:t>The code will be posted, so there is no code development required, but it needs to get programmed into your Arduino board</a:t>
            </a:r>
          </a:p>
          <a:p>
            <a:pPr lvl="1"/>
            <a:r>
              <a:rPr lang="en-US" dirty="0"/>
              <a:t>Once the IDE and code is installed, you just hit the “upload” button—it’s that easy</a:t>
            </a:r>
          </a:p>
          <a:p>
            <a:r>
              <a:rPr lang="en-US" dirty="0"/>
              <a:t>All other programming and DSP skills </a:t>
            </a:r>
            <a:r>
              <a:rPr lang="en-US"/>
              <a:t>are optional</a:t>
            </a:r>
            <a:r>
              <a:rPr lang="en-US" dirty="0"/>
              <a:t>, but there is a great opportunity here…</a:t>
            </a:r>
          </a:p>
          <a:p>
            <a:pPr lvl="1"/>
            <a:r>
              <a:rPr lang="en-US" dirty="0"/>
              <a:t>This test bed is really intended to be a learning platform and a starting point for more advanced designs</a:t>
            </a:r>
          </a:p>
          <a:p>
            <a:pPr lvl="1"/>
            <a:r>
              <a:rPr lang="en-US" dirty="0"/>
              <a:t>And even if you just use other people’s designs, you will learn more about coding and DSP</a:t>
            </a:r>
          </a:p>
        </p:txBody>
      </p:sp>
    </p:spTree>
    <p:extLst>
      <p:ext uri="{BB962C8B-B14F-4D97-AF65-F5344CB8AC3E}">
        <p14:creationId xmlns:p14="http://schemas.microsoft.com/office/powerpoint/2010/main" val="86104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“Community” Code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i="1" dirty="0"/>
              <a:t>Since the Arduino license will use the Creative Commons “Attribution-</a:t>
            </a:r>
            <a:r>
              <a:rPr lang="en-US" sz="2300" i="1" dirty="0" err="1"/>
              <a:t>NonCommercial</a:t>
            </a:r>
            <a:r>
              <a:rPr lang="en-US" sz="2300" i="1" dirty="0"/>
              <a:t>-</a:t>
            </a:r>
            <a:r>
              <a:rPr lang="en-US" sz="2300" i="1" dirty="0" err="1"/>
              <a:t>ShareAlike</a:t>
            </a:r>
            <a:r>
              <a:rPr lang="en-US" sz="2300" i="1" dirty="0"/>
              <a:t>,” people can share their code for non-commercial use.   Here are some different scenarios for sharing code:</a:t>
            </a:r>
          </a:p>
          <a:p>
            <a:r>
              <a:rPr lang="en-US" dirty="0"/>
              <a:t>Scenario #1:  suppose someone adds a great bass management algorithm using </a:t>
            </a:r>
            <a:r>
              <a:rPr lang="en-US" dirty="0" err="1"/>
              <a:t>SigmaStudio</a:t>
            </a:r>
            <a:r>
              <a:rPr lang="en-US" dirty="0"/>
              <a:t> to their testbed, along with a new screen page for the LCD to control it.  How can you use it?</a:t>
            </a:r>
          </a:p>
          <a:p>
            <a:pPr lvl="1"/>
            <a:r>
              <a:rPr lang="en-US" dirty="0"/>
              <a:t>Simply download their revised code and load it into your Arduino CPU.  Since the </a:t>
            </a:r>
            <a:r>
              <a:rPr lang="en-US" dirty="0" err="1"/>
              <a:t>SigmaStudio</a:t>
            </a:r>
            <a:r>
              <a:rPr lang="en-US" dirty="0"/>
              <a:t> design is captured in the Arduino include files, your testbed will have all of the same DSP features—just by reloading the Arduino.</a:t>
            </a:r>
          </a:p>
          <a:p>
            <a:r>
              <a:rPr lang="en-US" dirty="0"/>
              <a:t>Scenario #2:  suppose someone changes the LCD user interface to implement a 3-way speaker instead of the 2-way design</a:t>
            </a:r>
          </a:p>
          <a:p>
            <a:pPr lvl="1"/>
            <a:r>
              <a:rPr lang="en-US" dirty="0"/>
              <a:t>That’s a more complicated problem, because there will be a “fork” in the code.  You will need to select the 3-way code instead of the 2-way.  But you could always reload the 2-way if you wanted.</a:t>
            </a:r>
          </a:p>
          <a:p>
            <a:r>
              <a:rPr lang="en-US" dirty="0"/>
              <a:t>Scenario #3:  suppose you want to use a different LCD display—for example, a touch screen that mounts on the front of the loudspeaker. </a:t>
            </a:r>
          </a:p>
          <a:p>
            <a:pPr lvl="1"/>
            <a:r>
              <a:rPr lang="en-US" dirty="0"/>
              <a:t>If written properly, this will be a complementary user interface code that can be added to a common baseline without causing a “fork”.  You can just add the new code and as long as it doesn’t “interfere”, it will simply be a new capability that isn’t used unless someone has that hardware.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7840" y="1329136"/>
            <a:ext cx="6482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(see the license at:  </a:t>
            </a:r>
            <a:r>
              <a:rPr lang="en-US" i="1" dirty="0">
                <a:hlinkClick r:id="rId2"/>
              </a:rPr>
              <a:t>https://creativecommons.org/licenses/by-nc-sa/4.0/</a:t>
            </a:r>
            <a:r>
              <a:rPr lang="en-US" sz="2000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0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Bed “Schedule”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Make Arduino code available to a limited circle of PE board members</a:t>
            </a:r>
          </a:p>
          <a:p>
            <a:pPr lvl="1"/>
            <a:r>
              <a:rPr lang="en-US" dirty="0"/>
              <a:t>Send out ADAU1701 shield boards</a:t>
            </a:r>
          </a:p>
          <a:p>
            <a:pPr lvl="1"/>
            <a:r>
              <a:rPr lang="en-US" dirty="0"/>
              <a:t>Create a review team</a:t>
            </a:r>
          </a:p>
          <a:p>
            <a:pPr lvl="1"/>
            <a:r>
              <a:rPr lang="en-US" dirty="0"/>
              <a:t>Get some inputs on how to improve the code for a broader user base</a:t>
            </a:r>
          </a:p>
          <a:p>
            <a:r>
              <a:rPr lang="en-US" dirty="0"/>
              <a:t>Finish the ASD interface code for the Arduino and remaining DSP functions</a:t>
            </a:r>
          </a:p>
          <a:p>
            <a:r>
              <a:rPr lang="en-US" dirty="0"/>
              <a:t>“Clean-up” ASD and post new version</a:t>
            </a:r>
          </a:p>
          <a:p>
            <a:r>
              <a:rPr lang="en-US" dirty="0"/>
              <a:t>Post the Arduino code with limited license (CC:  Noncommercial, </a:t>
            </a:r>
            <a:r>
              <a:rPr lang="en-US" dirty="0" err="1"/>
              <a:t>ShareAlike</a:t>
            </a:r>
            <a:r>
              <a:rPr lang="en-US" dirty="0"/>
              <a:t>, Attribution)</a:t>
            </a:r>
          </a:p>
          <a:p>
            <a:r>
              <a:rPr lang="en-US" dirty="0"/>
              <a:t>Order amp board and power supplies</a:t>
            </a:r>
          </a:p>
          <a:p>
            <a:r>
              <a:rPr lang="en-US" dirty="0"/>
              <a:t>Design cables and test the Arduino software with Sure DSP and </a:t>
            </a:r>
            <a:r>
              <a:rPr lang="en-US" dirty="0" err="1"/>
              <a:t>miniDSP</a:t>
            </a:r>
            <a:endParaRPr lang="en-US" dirty="0"/>
          </a:p>
          <a:p>
            <a:r>
              <a:rPr lang="en-US" dirty="0"/>
              <a:t>Finish the write-up for the PE Design Team page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5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the Road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TBD, but most likely sequence of projects will be:</a:t>
            </a:r>
          </a:p>
          <a:p>
            <a:pPr lvl="1"/>
            <a:r>
              <a:rPr lang="en-US" dirty="0"/>
              <a:t>Active speaker vs established kit</a:t>
            </a:r>
          </a:p>
          <a:p>
            <a:pPr lvl="2"/>
            <a:r>
              <a:rPr lang="en-US" dirty="0"/>
              <a:t>Requires a relay board to compare speaker with and without passive crossover</a:t>
            </a:r>
          </a:p>
          <a:p>
            <a:pPr lvl="1"/>
            <a:r>
              <a:rPr lang="en-US" dirty="0"/>
              <a:t>Experiments with bass enhancement algorithms</a:t>
            </a:r>
          </a:p>
          <a:p>
            <a:pPr lvl="2"/>
            <a:r>
              <a:rPr lang="en-US" dirty="0"/>
              <a:t>See how much we can get from a small speaker driven with lots of power</a:t>
            </a:r>
          </a:p>
          <a:p>
            <a:pPr lvl="1"/>
            <a:r>
              <a:rPr lang="en-US" dirty="0"/>
              <a:t>Active speaker plate amp</a:t>
            </a:r>
          </a:p>
          <a:p>
            <a:pPr lvl="2"/>
            <a:r>
              <a:rPr lang="en-US" dirty="0"/>
              <a:t>New board already in development for this design</a:t>
            </a:r>
          </a:p>
          <a:p>
            <a:pPr lvl="1"/>
            <a:r>
              <a:rPr lang="en-US" dirty="0"/>
              <a:t>3-way active loudspeaker</a:t>
            </a:r>
          </a:p>
        </p:txBody>
      </p:sp>
    </p:spTree>
    <p:extLst>
      <p:ext uri="{BB962C8B-B14F-4D97-AF65-F5344CB8AC3E}">
        <p14:creationId xmlns:p14="http://schemas.microsoft.com/office/powerpoint/2010/main" val="331853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Bed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working DSP system to:</a:t>
            </a:r>
          </a:p>
          <a:p>
            <a:pPr lvl="1"/>
            <a:r>
              <a:rPr lang="en-US" dirty="0"/>
              <a:t>Understand the hardware required for modern active speakers</a:t>
            </a:r>
          </a:p>
          <a:p>
            <a:pPr lvl="2"/>
            <a:r>
              <a:rPr lang="en-US" dirty="0"/>
              <a:t>What is needed</a:t>
            </a:r>
          </a:p>
          <a:p>
            <a:pPr lvl="2"/>
            <a:r>
              <a:rPr lang="en-US" dirty="0"/>
              <a:t>Sound quality evaluation</a:t>
            </a:r>
          </a:p>
          <a:p>
            <a:pPr lvl="2"/>
            <a:r>
              <a:rPr lang="en-US" dirty="0"/>
              <a:t>Amp sizing</a:t>
            </a:r>
          </a:p>
          <a:p>
            <a:pPr lvl="1"/>
            <a:r>
              <a:rPr lang="en-US" dirty="0"/>
              <a:t>Evaluate DSP algorithms</a:t>
            </a:r>
          </a:p>
          <a:p>
            <a:pPr lvl="1"/>
            <a:r>
              <a:rPr lang="en-US" dirty="0"/>
              <a:t>Determine how much of a user interface is really needed</a:t>
            </a:r>
          </a:p>
          <a:p>
            <a:pPr lvl="1"/>
            <a:r>
              <a:rPr lang="en-US" dirty="0"/>
              <a:t>Develop your own Arduino control code</a:t>
            </a:r>
          </a:p>
          <a:p>
            <a:pPr lvl="1"/>
            <a:r>
              <a:rPr lang="en-US" dirty="0"/>
              <a:t>Evaluate alternate hardware such as different displays and packaging options</a:t>
            </a:r>
          </a:p>
          <a:p>
            <a:r>
              <a:rPr lang="en-US" dirty="0"/>
              <a:t>Share with others while learning more about DSP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2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Test Bed -- Overview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ADAU1701 DSP controlled by an Arduino</a:t>
            </a:r>
          </a:p>
          <a:p>
            <a:pPr lvl="1"/>
            <a:r>
              <a:rPr lang="en-US"/>
              <a:t>Powerful DSP with great flexibility</a:t>
            </a:r>
          </a:p>
          <a:p>
            <a:pPr lvl="1"/>
            <a:r>
              <a:rPr lang="en-US"/>
              <a:t>Good sound quality</a:t>
            </a:r>
          </a:p>
          <a:p>
            <a:pPr lvl="1"/>
            <a:r>
              <a:rPr lang="en-US"/>
              <a:t>Well supported and familiar software environment</a:t>
            </a:r>
          </a:p>
          <a:p>
            <a:pPr lvl="2"/>
            <a:r>
              <a:rPr lang="en-US"/>
              <a:t>Sigma Studio for the DSP functionality</a:t>
            </a:r>
          </a:p>
          <a:p>
            <a:pPr lvl="2"/>
            <a:r>
              <a:rPr lang="en-US"/>
              <a:t>Arduino IDE for control</a:t>
            </a:r>
          </a:p>
          <a:p>
            <a:r>
              <a:rPr lang="en-US"/>
              <a:t>Interface to loudspeaker design tools</a:t>
            </a:r>
          </a:p>
          <a:p>
            <a:pPr lvl="1"/>
            <a:r>
              <a:rPr lang="en-US"/>
              <a:t>Active Speaker Designer (ASD)</a:t>
            </a:r>
          </a:p>
          <a:p>
            <a:r>
              <a:rPr lang="en-US"/>
              <a:t>DSP reconfigurable using Analog Devices SigmaStudio design tools</a:t>
            </a:r>
          </a:p>
          <a:p>
            <a:r>
              <a:rPr lang="en-US"/>
              <a:t>Stand-alone user interface (LCD/Keypad)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6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 Bed – Block Diagram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3438" y="2313828"/>
            <a:ext cx="1494844" cy="848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DSP</a:t>
            </a:r>
          </a:p>
        </p:txBody>
      </p:sp>
      <p:sp>
        <p:nvSpPr>
          <p:cNvPr id="5" name="Rectangle 4"/>
          <p:cNvSpPr/>
          <p:nvPr/>
        </p:nvSpPr>
        <p:spPr>
          <a:xfrm>
            <a:off x="9021418" y="2313828"/>
            <a:ext cx="1494844" cy="848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Multi-Channel Amp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6623438" y="5264898"/>
            <a:ext cx="1494844" cy="989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Arduino IDE &amp; 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3438" y="3789363"/>
            <a:ext cx="1494844" cy="848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Controller (Arduino)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118282" y="2589856"/>
            <a:ext cx="903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7525" y="2381578"/>
            <a:ext cx="76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Tweeters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7196" y="3723158"/>
            <a:ext cx="1191370" cy="61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LCD Display/KBD</a:t>
            </a:r>
          </a:p>
        </p:txBody>
      </p:sp>
      <p:cxnSp>
        <p:nvCxnSpPr>
          <p:cNvPr id="14" name="Straight Arrow Connector 13"/>
          <p:cNvCxnSpPr>
            <a:stCxn id="7" idx="0"/>
            <a:endCxn id="3" idx="2"/>
          </p:cNvCxnSpPr>
          <p:nvPr/>
        </p:nvCxnSpPr>
        <p:spPr>
          <a:xfrm flipV="1">
            <a:off x="7370860" y="3162346"/>
            <a:ext cx="0" cy="62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59596" y="3345421"/>
            <a:ext cx="62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I2C</a:t>
            </a:r>
          </a:p>
        </p:txBody>
      </p:sp>
      <p:cxnSp>
        <p:nvCxnSpPr>
          <p:cNvPr id="19" name="Straight Arrow Connector 18"/>
          <p:cNvCxnSpPr>
            <a:stCxn id="12" idx="3"/>
          </p:cNvCxnSpPr>
          <p:nvPr/>
        </p:nvCxnSpPr>
        <p:spPr>
          <a:xfrm>
            <a:off x="5568566" y="4030419"/>
            <a:ext cx="1054872" cy="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/>
          <p:cNvSpPr/>
          <p:nvPr/>
        </p:nvSpPr>
        <p:spPr>
          <a:xfrm>
            <a:off x="4269425" y="5264898"/>
            <a:ext cx="1494844" cy="989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ASD Software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915412" y="5264898"/>
            <a:ext cx="1494844" cy="989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SigmaStudio</a:t>
            </a:r>
            <a:r>
              <a:rPr lang="en-US" dirty="0"/>
              <a:t> Software</a:t>
            </a:r>
          </a:p>
        </p:txBody>
      </p:sp>
      <p:sp>
        <p:nvSpPr>
          <p:cNvPr id="22" name="Arrow: Right 21"/>
          <p:cNvSpPr/>
          <p:nvPr/>
        </p:nvSpPr>
        <p:spPr>
          <a:xfrm>
            <a:off x="3410256" y="5661329"/>
            <a:ext cx="859169" cy="23853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/>
          <p:cNvSpPr/>
          <p:nvPr/>
        </p:nvSpPr>
        <p:spPr>
          <a:xfrm>
            <a:off x="5764269" y="5661328"/>
            <a:ext cx="859169" cy="23853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37367" y="2738087"/>
            <a:ext cx="1186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30741" y="2520078"/>
            <a:ext cx="74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Stereo in</a:t>
            </a:r>
          </a:p>
        </p:txBody>
      </p:sp>
      <p:sp>
        <p:nvSpPr>
          <p:cNvPr id="26" name="Arrow: Right 25"/>
          <p:cNvSpPr/>
          <p:nvPr/>
        </p:nvSpPr>
        <p:spPr>
          <a:xfrm rot="16200000">
            <a:off x="7046087" y="4832119"/>
            <a:ext cx="627017" cy="23853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0516262" y="2589856"/>
            <a:ext cx="758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90343" y="2711966"/>
            <a:ext cx="76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Woofers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152904" y="2948264"/>
            <a:ext cx="903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516262" y="2947320"/>
            <a:ext cx="758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/>
          <p:cNvCxnSpPr>
            <a:stCxn id="20" idx="0"/>
          </p:cNvCxnSpPr>
          <p:nvPr/>
        </p:nvCxnSpPr>
        <p:spPr>
          <a:xfrm rot="5400000" flipH="1" flipV="1">
            <a:off x="5468392" y="4109853"/>
            <a:ext cx="703500" cy="16065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70680" y="4499379"/>
            <a:ext cx="898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USB/Serial</a:t>
            </a:r>
          </a:p>
        </p:txBody>
      </p:sp>
    </p:spTree>
    <p:extLst>
      <p:ext uri="{BB962C8B-B14F-4D97-AF65-F5344CB8AC3E}">
        <p14:creationId xmlns:p14="http://schemas.microsoft.com/office/powerpoint/2010/main" val="314359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 Bed – DSP Alternatives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0459" y="1720516"/>
            <a:ext cx="3151761" cy="4675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DSP Alternatives</a:t>
            </a:r>
          </a:p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44" y="2263700"/>
            <a:ext cx="1549614" cy="957661"/>
          </a:xfrm>
        </p:spPr>
      </p:pic>
      <p:sp>
        <p:nvSpPr>
          <p:cNvPr id="6" name="TextBox 5"/>
          <p:cNvSpPr txBox="1"/>
          <p:nvPr/>
        </p:nvSpPr>
        <p:spPr>
          <a:xfrm>
            <a:off x="2880706" y="2967445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latin typeface="Arial Narrow" panose="020B0606020202030204" pitchFamily="34" charset="0"/>
              </a:rPr>
              <a:t>MiniDSP</a:t>
            </a:r>
            <a:endParaRPr lang="en-US" sz="1050" dirty="0">
              <a:latin typeface="Arial Narrow" panose="020B0606020202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12697" y="3478445"/>
            <a:ext cx="1351493" cy="1351493"/>
            <a:chOff x="3314699" y="3317941"/>
            <a:chExt cx="1351493" cy="1351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699" y="3317941"/>
              <a:ext cx="1351493" cy="135149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66278" y="4415518"/>
              <a:ext cx="12570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 Narrow" panose="020B0606020202030204" pitchFamily="34" charset="0"/>
                </a:rPr>
                <a:t>Sure ADAU1701 DSP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12697" y="5095241"/>
            <a:ext cx="1351493" cy="1055281"/>
            <a:chOff x="3314699" y="4905551"/>
            <a:chExt cx="1351493" cy="1055281"/>
          </a:xfrm>
        </p:grpSpPr>
        <p:sp>
          <p:nvSpPr>
            <p:cNvPr id="12" name="Rectangle 11"/>
            <p:cNvSpPr/>
            <p:nvPr/>
          </p:nvSpPr>
          <p:spPr>
            <a:xfrm>
              <a:off x="3314699" y="4956243"/>
              <a:ext cx="1351493" cy="9807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78" y="4905551"/>
              <a:ext cx="1221416" cy="95277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41443" y="5706916"/>
              <a:ext cx="8980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 Narrow" panose="020B0606020202030204" pitchFamily="34" charset="0"/>
                </a:rPr>
                <a:t>Arduino Shield</a:t>
              </a:r>
            </a:p>
          </p:txBody>
        </p:sp>
      </p:grpSp>
      <p:sp>
        <p:nvSpPr>
          <p:cNvPr id="18" name="Content Placeholder 9"/>
          <p:cNvSpPr txBox="1">
            <a:spLocks/>
          </p:cNvSpPr>
          <p:nvPr/>
        </p:nvSpPr>
        <p:spPr>
          <a:xfrm>
            <a:off x="4895640" y="1720516"/>
            <a:ext cx="6400334" cy="467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MiniDSP</a:t>
            </a:r>
            <a:endParaRPr lang="en-US" dirty="0"/>
          </a:p>
          <a:p>
            <a:pPr lvl="1"/>
            <a:r>
              <a:rPr lang="en-US" dirty="0"/>
              <a:t>Wait until local CPU loads the ADAU1701 and then take over the I2C bus</a:t>
            </a:r>
          </a:p>
          <a:p>
            <a:pPr lvl="2"/>
            <a:r>
              <a:rPr lang="en-US" dirty="0"/>
              <a:t>Load your own code &amp; control DSP from the Arduino</a:t>
            </a:r>
          </a:p>
          <a:p>
            <a:pPr lvl="1"/>
            <a:r>
              <a:rPr lang="en-US" dirty="0"/>
              <a:t>RCA connectors; (2 in; 4 out) has output filters</a:t>
            </a:r>
          </a:p>
          <a:p>
            <a:pPr lvl="1"/>
            <a:r>
              <a:rPr lang="en-US" dirty="0"/>
              <a:t>Requires 3.3V CPU</a:t>
            </a:r>
          </a:p>
          <a:p>
            <a:pPr lvl="1"/>
            <a:r>
              <a:rPr lang="en-US" dirty="0"/>
              <a:t>~$80</a:t>
            </a:r>
          </a:p>
          <a:p>
            <a:r>
              <a:rPr lang="en-US" dirty="0"/>
              <a:t>Sure DSP (AA-AP23122)</a:t>
            </a:r>
          </a:p>
          <a:p>
            <a:pPr lvl="1"/>
            <a:r>
              <a:rPr lang="en-US" dirty="0"/>
              <a:t>Wait until </a:t>
            </a:r>
            <a:r>
              <a:rPr lang="en-US" dirty="0" err="1"/>
              <a:t>selfboot</a:t>
            </a:r>
            <a:r>
              <a:rPr lang="en-US" dirty="0"/>
              <a:t> completed and then take over I2C bus</a:t>
            </a:r>
          </a:p>
          <a:p>
            <a:pPr lvl="1"/>
            <a:r>
              <a:rPr lang="en-US" dirty="0"/>
              <a:t>Requires special connectors or else use Interface Extension kit with 3 RCA outputs</a:t>
            </a:r>
          </a:p>
          <a:p>
            <a:pPr lvl="1"/>
            <a:r>
              <a:rPr lang="en-US" dirty="0"/>
              <a:t>$20 to $30 </a:t>
            </a:r>
          </a:p>
          <a:p>
            <a:r>
              <a:rPr lang="en-US" dirty="0" err="1"/>
              <a:t>Audiodevelopers</a:t>
            </a:r>
            <a:r>
              <a:rPr lang="en-US" dirty="0"/>
              <a:t> Arduino Shield</a:t>
            </a:r>
          </a:p>
          <a:p>
            <a:pPr lvl="1"/>
            <a:r>
              <a:rPr lang="en-US" dirty="0"/>
              <a:t>Open HW design but challenging to build</a:t>
            </a:r>
          </a:p>
          <a:p>
            <a:pPr lvl="1"/>
            <a:r>
              <a:rPr lang="en-US" dirty="0"/>
              <a:t>Several completed boards available for $25 (cost of parts)</a:t>
            </a:r>
          </a:p>
          <a:p>
            <a:pPr lvl="1"/>
            <a:r>
              <a:rPr lang="en-US" dirty="0"/>
              <a:t>Has level shifters for 5V Arduino CPU</a:t>
            </a:r>
          </a:p>
          <a:p>
            <a:pPr lvl="1"/>
            <a:r>
              <a:rPr lang="en-US" dirty="0"/>
              <a:t>Version available for stereo 3-way</a:t>
            </a:r>
          </a:p>
        </p:txBody>
      </p:sp>
    </p:spTree>
    <p:extLst>
      <p:ext uri="{BB962C8B-B14F-4D97-AF65-F5344CB8AC3E}">
        <p14:creationId xmlns:p14="http://schemas.microsoft.com/office/powerpoint/2010/main" val="90722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 Bed – CPU Alternatives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0459" y="1720516"/>
            <a:ext cx="3151761" cy="4675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DSP Alternatives</a:t>
            </a:r>
          </a:p>
          <a:p>
            <a:pPr algn="ctr"/>
            <a:endParaRPr lang="en-US" dirty="0"/>
          </a:p>
        </p:txBody>
      </p:sp>
      <p:sp>
        <p:nvSpPr>
          <p:cNvPr id="18" name="Content Placeholder 9"/>
          <p:cNvSpPr txBox="1">
            <a:spLocks/>
          </p:cNvSpPr>
          <p:nvPr/>
        </p:nvSpPr>
        <p:spPr>
          <a:xfrm>
            <a:off x="4895640" y="1720516"/>
            <a:ext cx="6400334" cy="467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Arduino Uno</a:t>
            </a:r>
          </a:p>
          <a:p>
            <a:pPr lvl="1"/>
            <a:r>
              <a:rPr lang="en-US" dirty="0"/>
              <a:t>Cheap—boards available for as little as $5</a:t>
            </a:r>
          </a:p>
          <a:p>
            <a:pPr lvl="1"/>
            <a:r>
              <a:rPr lang="en-US" dirty="0"/>
              <a:t>Does not currently work with ASD software—needs FTDI Breakout Board ($15)</a:t>
            </a:r>
          </a:p>
          <a:p>
            <a:r>
              <a:rPr lang="en-US" dirty="0" err="1"/>
              <a:t>Sparkfun</a:t>
            </a:r>
            <a:r>
              <a:rPr lang="en-US" dirty="0"/>
              <a:t> </a:t>
            </a:r>
            <a:r>
              <a:rPr lang="en-US" dirty="0" err="1"/>
              <a:t>Redboard</a:t>
            </a:r>
            <a:endParaRPr lang="en-US" dirty="0"/>
          </a:p>
          <a:p>
            <a:pPr lvl="1"/>
            <a:r>
              <a:rPr lang="en-US" dirty="0"/>
              <a:t>$20</a:t>
            </a:r>
          </a:p>
          <a:p>
            <a:pPr lvl="1"/>
            <a:r>
              <a:rPr lang="en-US" dirty="0"/>
              <a:t>Includes FTDI USB to serial converter for ASD interface</a:t>
            </a:r>
          </a:p>
          <a:p>
            <a:pPr lvl="1"/>
            <a:r>
              <a:rPr lang="en-US" dirty="0"/>
              <a:t>Like Uno, requires DSP with level shifters (5V vs 3.3V)</a:t>
            </a:r>
          </a:p>
          <a:p>
            <a:r>
              <a:rPr lang="en-US" dirty="0"/>
              <a:t>Teensy Boards</a:t>
            </a:r>
          </a:p>
          <a:p>
            <a:pPr lvl="1"/>
            <a:r>
              <a:rPr lang="en-US" dirty="0"/>
              <a:t>Range from $13 to $30</a:t>
            </a:r>
          </a:p>
          <a:p>
            <a:pPr lvl="1"/>
            <a:r>
              <a:rPr lang="en-US" dirty="0"/>
              <a:t>3.3V for direct connection to ADAU1701</a:t>
            </a:r>
          </a:p>
          <a:p>
            <a:pPr lvl="1"/>
            <a:r>
              <a:rPr lang="en-US" dirty="0"/>
              <a:t>Small but more powerful, although speed not critical for this application</a:t>
            </a:r>
          </a:p>
          <a:p>
            <a:pPr lvl="1"/>
            <a:r>
              <a:rPr lang="en-US" dirty="0"/>
              <a:t>No ASD interface without FTDI breakout board—yet (may be coming)</a:t>
            </a:r>
          </a:p>
          <a:p>
            <a:r>
              <a:rPr lang="en-US" dirty="0"/>
              <a:t>Many others</a:t>
            </a:r>
          </a:p>
          <a:p>
            <a:pPr lvl="1"/>
            <a:r>
              <a:rPr lang="en-US" dirty="0"/>
              <a:t>Intel Curie and many other variants supported by Arduino IDE</a:t>
            </a:r>
          </a:p>
          <a:p>
            <a:pPr lvl="1"/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/>
          <a:stretch/>
        </p:blipFill>
        <p:spPr>
          <a:xfrm>
            <a:off x="2161561" y="5077835"/>
            <a:ext cx="1219026" cy="1090849"/>
          </a:xfrm>
        </p:spPr>
      </p:pic>
      <p:sp>
        <p:nvSpPr>
          <p:cNvPr id="6" name="TextBox 5"/>
          <p:cNvSpPr txBox="1"/>
          <p:nvPr/>
        </p:nvSpPr>
        <p:spPr>
          <a:xfrm>
            <a:off x="2192922" y="5947660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 Narrow" panose="020B0606020202030204" pitchFamily="34" charset="0"/>
              </a:rPr>
              <a:t>Intel Curie or others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19573" y="2232534"/>
            <a:ext cx="1483548" cy="1349196"/>
            <a:chOff x="2025493" y="2320047"/>
            <a:chExt cx="1483548" cy="13491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60"/>
            <a:stretch/>
          </p:blipFill>
          <p:spPr>
            <a:xfrm>
              <a:off x="2025493" y="2320047"/>
              <a:ext cx="1483548" cy="13372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98842" y="3415327"/>
              <a:ext cx="11368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>
                  <a:latin typeface="Arial Narrow" panose="020B0606020202030204" pitchFamily="34" charset="0"/>
                </a:rPr>
                <a:t>Sparkfun</a:t>
              </a:r>
              <a:r>
                <a:rPr lang="en-US" sz="1050" dirty="0">
                  <a:latin typeface="Arial Narrow" panose="020B0606020202030204" pitchFamily="34" charset="0"/>
                </a:rPr>
                <a:t> </a:t>
              </a:r>
              <a:r>
                <a:rPr lang="en-US" sz="1050" dirty="0" err="1">
                  <a:latin typeface="Arial Narrow" panose="020B0606020202030204" pitchFamily="34" charset="0"/>
                </a:rPr>
                <a:t>Redboard</a:t>
              </a:r>
              <a:endParaRPr lang="en-US" sz="105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85600" y="3814598"/>
            <a:ext cx="1351493" cy="982140"/>
            <a:chOff x="2112697" y="5145933"/>
            <a:chExt cx="1351493" cy="982140"/>
          </a:xfrm>
        </p:grpSpPr>
        <p:sp>
          <p:nvSpPr>
            <p:cNvPr id="12" name="Rectangle 11"/>
            <p:cNvSpPr/>
            <p:nvPr/>
          </p:nvSpPr>
          <p:spPr>
            <a:xfrm>
              <a:off x="2112697" y="5145933"/>
              <a:ext cx="1351493" cy="9807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5822" y="5874157"/>
              <a:ext cx="7152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 Narrow" panose="020B0606020202030204" pitchFamily="34" charset="0"/>
                </a:rPr>
                <a:t>Teensy LC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140" y="5287822"/>
              <a:ext cx="1182624" cy="574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14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 Bed – Amp Alternatives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4-channel amp will work, but the test bed will focus on the PE 320-305 Board</a:t>
            </a:r>
          </a:p>
          <a:p>
            <a:pPr lvl="1"/>
            <a:r>
              <a:rPr lang="en-US" dirty="0"/>
              <a:t>Sure Electronics AA-AB33184</a:t>
            </a:r>
          </a:p>
          <a:p>
            <a:pPr lvl="1"/>
            <a:r>
              <a:rPr lang="en-US" dirty="0"/>
              <a:t>4x100W Class-D Amplifier using the TDA7498</a:t>
            </a:r>
          </a:p>
          <a:p>
            <a:pPr lvl="1"/>
            <a:r>
              <a:rPr lang="en-US" dirty="0"/>
              <a:t>Easy to convert to a plate amp</a:t>
            </a:r>
          </a:p>
          <a:p>
            <a:pPr lvl="2"/>
            <a:r>
              <a:rPr lang="en-US" dirty="0"/>
              <a:t>Remove fan and bolt the heatsink to the plate for heat removal from the box</a:t>
            </a:r>
          </a:p>
          <a:p>
            <a:pPr lvl="1"/>
            <a:r>
              <a:rPr lang="en-US" dirty="0"/>
              <a:t>Available as a 6-channel version</a:t>
            </a:r>
          </a:p>
          <a:p>
            <a:pPr lvl="2"/>
            <a:r>
              <a:rPr lang="en-US" dirty="0"/>
              <a:t>Extra power amps for “pushing” small woofers</a:t>
            </a:r>
          </a:p>
          <a:p>
            <a:pPr lvl="1"/>
            <a:r>
              <a:rPr lang="en-US" dirty="0"/>
              <a:t>Reasonable price ($50)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7" y="4375673"/>
            <a:ext cx="1842247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Test Bed Hardware (Less Amps)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" y="2996427"/>
            <a:ext cx="4150360" cy="25095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11" y="3363405"/>
            <a:ext cx="4498165" cy="2482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2121" y="3949261"/>
            <a:ext cx="136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LCD Display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2121" y="4787461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DSP Board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5116" y="5895533"/>
            <a:ext cx="197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Sparkfun</a:t>
            </a:r>
            <a:r>
              <a:rPr lang="en-US" dirty="0"/>
              <a:t> </a:t>
            </a:r>
            <a:r>
              <a:rPr lang="en-US" dirty="0" err="1"/>
              <a:t>Redboard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6995271" y="5734547"/>
            <a:ext cx="832308" cy="345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82609" y="4972127"/>
            <a:ext cx="1208032" cy="1514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38172" y="4183657"/>
            <a:ext cx="1210124" cy="420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59330" y="2532175"/>
            <a:ext cx="119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45626" y="2944305"/>
            <a:ext cx="106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View</a:t>
            </a:r>
          </a:p>
        </p:txBody>
      </p:sp>
    </p:spTree>
    <p:extLst>
      <p:ext uri="{BB962C8B-B14F-4D97-AF65-F5344CB8AC3E}">
        <p14:creationId xmlns:p14="http://schemas.microsoft.com/office/powerpoint/2010/main" val="31797920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719</TotalTime>
  <Words>2361</Words>
  <Application>Microsoft Office PowerPoint</Application>
  <PresentationFormat>Widescreen</PresentationFormat>
  <Paragraphs>258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Gill Sans MT</vt:lpstr>
      <vt:lpstr>Gallery</vt:lpstr>
      <vt:lpstr>Active Speaker Test Bed</vt:lpstr>
      <vt:lpstr>The Road Ahead</vt:lpstr>
      <vt:lpstr>Test Bed Purpose</vt:lpstr>
      <vt:lpstr>The Test Bed -- Overview</vt:lpstr>
      <vt:lpstr>The Test Bed – Block Diagram</vt:lpstr>
      <vt:lpstr>The Test Bed – DSP Alternatives</vt:lpstr>
      <vt:lpstr>The Test Bed – CPU Alternatives</vt:lpstr>
      <vt:lpstr>THE Test Bed – Amp Alternatives</vt:lpstr>
      <vt:lpstr>Sample Test Bed Hardware (Less Amps)</vt:lpstr>
      <vt:lpstr>Software  Part 1:  SigmaStudio</vt:lpstr>
      <vt:lpstr>“Default” SigmaStudio Design</vt:lpstr>
      <vt:lpstr>Comments on that SigmaStudio Design</vt:lpstr>
      <vt:lpstr>Active Speaker Designer (ASD)</vt:lpstr>
      <vt:lpstr>Role of ASD in the Test Bed</vt:lpstr>
      <vt:lpstr>Arduino Code, Part 1:  ASD Interface</vt:lpstr>
      <vt:lpstr>Arduino Code, Part 2:  LCD/Keypad Interface</vt:lpstr>
      <vt:lpstr>LCD/Keypad Interface</vt:lpstr>
      <vt:lpstr>Arduino Code, Part 3:  DSP Calculations</vt:lpstr>
      <vt:lpstr>So what Can I do with this Testbed?</vt:lpstr>
      <vt:lpstr>What Skills are required?</vt:lpstr>
      <vt:lpstr>“Community” Code sharing</vt:lpstr>
      <vt:lpstr>Test Bed “Schedule”</vt:lpstr>
      <vt:lpstr>Down the Road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Speakers Made Easy</dc:title>
  <dc:creator>Neil Davis</dc:creator>
  <cp:lastModifiedBy>Neil Davis</cp:lastModifiedBy>
  <cp:revision>68</cp:revision>
  <dcterms:created xsi:type="dcterms:W3CDTF">2016-10-24T18:02:54Z</dcterms:created>
  <dcterms:modified xsi:type="dcterms:W3CDTF">2016-10-26T14:57:36Z</dcterms:modified>
</cp:coreProperties>
</file>